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3"/>
  </p:sldMasterIdLst>
  <p:notesMasterIdLst>
    <p:notesMasterId r:id="rId5"/>
  </p:notesMasterIdLst>
  <p:sldIdLst>
    <p:sldId id="274" r:id="rId4"/>
  </p:sldIdLst>
  <p:sldSz cx="15119350" cy="21383625"/>
  <p:notesSz cx="6858000" cy="9144000"/>
  <p:defaultTextStyle>
    <a:defPPr>
      <a:defRPr lang="en-US"/>
    </a:defPPr>
    <a:lvl1pPr marL="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646260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" userDrawn="1">
          <p15:clr>
            <a:srgbClr val="A4A3A4"/>
          </p15:clr>
        </p15:guide>
        <p15:guide id="2" pos="6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5852" autoAdjust="0"/>
  </p:normalViewPr>
  <p:slideViewPr>
    <p:cSldViewPr snapToGrid="0" snapToObjects="1" showGuides="1">
      <p:cViewPr varScale="1">
        <p:scale>
          <a:sx n="35" d="100"/>
          <a:sy n="35" d="100"/>
        </p:scale>
        <p:origin x="3180" y="120"/>
      </p:cViewPr>
      <p:guideLst>
        <p:guide orient="horz" pos="31"/>
        <p:guide pos="6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B34D-B949-8B48-8472-1731B933046F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18C1-3224-F542-B092-E16C0F4E6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260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521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878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042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1304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756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3825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0088" algn="l" defTabSz="1292521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8C1-3224-F542-B092-E16C0F4E67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1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F4925-C632-06B7-2596-31372091488B}"/>
              </a:ext>
            </a:extLst>
          </p:cNvPr>
          <p:cNvSpPr/>
          <p:nvPr userDrawn="1"/>
        </p:nvSpPr>
        <p:spPr>
          <a:xfrm>
            <a:off x="-184411" y="19335753"/>
            <a:ext cx="15577785" cy="204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val="223601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F626-996C-9145-B891-9D6161B48279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6FA1-DCAD-8F42-8082-95D5041BF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hyperlink" Target="https://app101-https.cwportailconseiller.pole-emploi.intra/pe-action-conseiller/previsualiser/evenement/250732" TargetMode="Externa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388" y="-179945"/>
            <a:ext cx="15588000" cy="198000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6200000">
            <a:off x="-2166074" y="1935538"/>
            <a:ext cx="19589322" cy="14489128"/>
          </a:xfrm>
          <a:prstGeom prst="rect">
            <a:avLst/>
          </a:prstGeom>
          <a:gradFill>
            <a:gsLst>
              <a:gs pos="40000">
                <a:schemeClr val="bg2">
                  <a:lumMod val="10000"/>
                  <a:alpha val="0"/>
                </a:schemeClr>
              </a:gs>
              <a:gs pos="99000">
                <a:schemeClr val="tx1">
                  <a:alpha val="5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-217387" y="10968167"/>
            <a:ext cx="15613381" cy="8363398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0"/>
                </a:schemeClr>
              </a:gs>
              <a:gs pos="90000">
                <a:schemeClr val="tx1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/>
          </a:p>
        </p:txBody>
      </p:sp>
      <p:grpSp>
        <p:nvGrpSpPr>
          <p:cNvPr id="11" name="Graphique 11">
            <a:extLst>
              <a:ext uri="{FF2B5EF4-FFF2-40B4-BE49-F238E27FC236}">
                <a16:creationId xmlns:a16="http://schemas.microsoft.com/office/drawing/2014/main" id="{58C8412A-E1D6-4AB1-5FF9-C6F961896625}"/>
              </a:ext>
            </a:extLst>
          </p:cNvPr>
          <p:cNvGrpSpPr/>
          <p:nvPr/>
        </p:nvGrpSpPr>
        <p:grpSpPr>
          <a:xfrm>
            <a:off x="0" y="-843642"/>
            <a:ext cx="15655955" cy="17586843"/>
            <a:chOff x="-33325" y="881659"/>
            <a:chExt cx="11071278" cy="12436727"/>
          </a:xfrm>
          <a:solidFill>
            <a:schemeClr val="accent4"/>
          </a:solidFill>
        </p:grpSpPr>
        <p:grpSp>
          <p:nvGrpSpPr>
            <p:cNvPr id="12" name="Graphique 11">
              <a:extLst>
                <a:ext uri="{FF2B5EF4-FFF2-40B4-BE49-F238E27FC236}">
                  <a16:creationId xmlns:a16="http://schemas.microsoft.com/office/drawing/2014/main" id="{6B3868CE-43D6-86BD-4D23-54331701CC99}"/>
                </a:ext>
              </a:extLst>
            </p:cNvPr>
            <p:cNvGrpSpPr/>
            <p:nvPr/>
          </p:nvGrpSpPr>
          <p:grpSpPr>
            <a:xfrm>
              <a:off x="-33325" y="881659"/>
              <a:ext cx="11071278" cy="12436727"/>
              <a:chOff x="-33325" y="881659"/>
              <a:chExt cx="11071278" cy="12436727"/>
            </a:xfrm>
            <a:grpFill/>
          </p:grpSpPr>
          <p:sp>
            <p:nvSpPr>
              <p:cNvPr id="16" name="Forme libre 15">
                <a:extLst>
                  <a:ext uri="{FF2B5EF4-FFF2-40B4-BE49-F238E27FC236}">
                    <a16:creationId xmlns:a16="http://schemas.microsoft.com/office/drawing/2014/main" id="{7080E48E-6CBA-3F83-EF96-860D03BA16C6}"/>
                  </a:ext>
                </a:extLst>
              </p:cNvPr>
              <p:cNvSpPr/>
              <p:nvPr/>
            </p:nvSpPr>
            <p:spPr>
              <a:xfrm>
                <a:off x="-33325" y="881659"/>
                <a:ext cx="11071278" cy="12396746"/>
              </a:xfrm>
              <a:custGeom>
                <a:avLst/>
                <a:gdLst>
                  <a:gd name="connsiteX0" fmla="*/ 0 w 11071278"/>
                  <a:gd name="connsiteY0" fmla="*/ 12396746 h 12396746"/>
                  <a:gd name="connsiteX1" fmla="*/ 8310454 w 11071278"/>
                  <a:gd name="connsiteY1" fmla="*/ 8698652 h 12396746"/>
                  <a:gd name="connsiteX2" fmla="*/ 11032637 w 11071278"/>
                  <a:gd name="connsiteY2" fmla="*/ 695892 h 12396746"/>
                  <a:gd name="connsiteX3" fmla="*/ 11071279 w 11071278"/>
                  <a:gd name="connsiteY3" fmla="*/ 0 h 12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1278" h="12396746">
                    <a:moveTo>
                      <a:pt x="0" y="12396746"/>
                    </a:moveTo>
                    <a:cubicBezTo>
                      <a:pt x="1840105" y="12320758"/>
                      <a:pt x="6109257" y="11647529"/>
                      <a:pt x="8310454" y="8698652"/>
                    </a:cubicBezTo>
                    <a:cubicBezTo>
                      <a:pt x="10668880" y="5537809"/>
                      <a:pt x="11032637" y="695892"/>
                      <a:pt x="11032637" y="695892"/>
                    </a:cubicBezTo>
                    <a:cubicBezTo>
                      <a:pt x="11043298" y="514587"/>
                      <a:pt x="11057954" y="263959"/>
                      <a:pt x="11071279" y="0"/>
                    </a:cubicBezTo>
                  </a:path>
                </a:pathLst>
              </a:custGeom>
              <a:noFill/>
              <a:ln w="79888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600"/>
              </a:p>
            </p:txBody>
          </p:sp>
          <p:sp>
            <p:nvSpPr>
              <p:cNvPr id="17" name="Forme libre 16">
                <a:extLst>
                  <a:ext uri="{FF2B5EF4-FFF2-40B4-BE49-F238E27FC236}">
                    <a16:creationId xmlns:a16="http://schemas.microsoft.com/office/drawing/2014/main" id="{ED5B7282-F1D1-2987-C5A5-EEE3A86CA201}"/>
                  </a:ext>
                </a:extLst>
              </p:cNvPr>
              <p:cNvSpPr/>
              <p:nvPr/>
            </p:nvSpPr>
            <p:spPr>
              <a:xfrm>
                <a:off x="4154426" y="6546103"/>
                <a:ext cx="6768816" cy="6772283"/>
              </a:xfrm>
              <a:custGeom>
                <a:avLst/>
                <a:gdLst>
                  <a:gd name="connsiteX0" fmla="*/ 3384408 w 6768816"/>
                  <a:gd name="connsiteY0" fmla="*/ 6772284 h 6772283"/>
                  <a:gd name="connsiteX1" fmla="*/ 6768816 w 6768816"/>
                  <a:gd name="connsiteY1" fmla="*/ 3386142 h 6772283"/>
                  <a:gd name="connsiteX2" fmla="*/ 3384408 w 6768816"/>
                  <a:gd name="connsiteY2" fmla="*/ 0 h 6772283"/>
                  <a:gd name="connsiteX3" fmla="*/ 0 w 6768816"/>
                  <a:gd name="connsiteY3" fmla="*/ 3386142 h 6772283"/>
                  <a:gd name="connsiteX4" fmla="*/ 3384408 w 6768816"/>
                  <a:gd name="connsiteY4" fmla="*/ 6772284 h 677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8816" h="6772283">
                    <a:moveTo>
                      <a:pt x="3384408" y="6772284"/>
                    </a:moveTo>
                    <a:cubicBezTo>
                      <a:pt x="5253828" y="6772284"/>
                      <a:pt x="6768816" y="5256519"/>
                      <a:pt x="6768816" y="3386142"/>
                    </a:cubicBezTo>
                    <a:cubicBezTo>
                      <a:pt x="6768816" y="1515765"/>
                      <a:pt x="5253828" y="0"/>
                      <a:pt x="3384408" y="0"/>
                    </a:cubicBezTo>
                    <a:cubicBezTo>
                      <a:pt x="1514989" y="0"/>
                      <a:pt x="0" y="1515765"/>
                      <a:pt x="0" y="3386142"/>
                    </a:cubicBezTo>
                    <a:cubicBezTo>
                      <a:pt x="0" y="5256519"/>
                      <a:pt x="1514989" y="6772284"/>
                      <a:pt x="3384408" y="6772284"/>
                    </a:cubicBezTo>
                  </a:path>
                </a:pathLst>
              </a:custGeom>
              <a:solidFill>
                <a:schemeClr val="accent4"/>
              </a:solidFill>
              <a:ln w="13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fr-FR" sz="3600" dirty="0"/>
                  <a:t>A destination des jeunes de -26 ans</a:t>
                </a:r>
              </a:p>
              <a:p>
                <a:endParaRPr lang="fr-FR" sz="3600" dirty="0"/>
              </a:p>
              <a:p>
                <a:endParaRPr lang="fr-FR" sz="3600" dirty="0"/>
              </a:p>
              <a:p>
                <a:endParaRPr lang="fr-FR" sz="3600" dirty="0"/>
              </a:p>
              <a:p>
                <a:endParaRPr lang="fr-FR" sz="3600" dirty="0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5B4A05F-0B2E-B99C-1971-87D98466BC90}"/>
                </a:ext>
              </a:extLst>
            </p:cNvPr>
            <p:cNvSpPr txBox="1"/>
            <p:nvPr/>
          </p:nvSpPr>
          <p:spPr>
            <a:xfrm>
              <a:off x="9497666" y="7839188"/>
              <a:ext cx="242814" cy="77591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6530">
                  <a:solidFill>
                    <a:srgbClr val="580A1D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06A5563-2CD3-6CCB-3445-056338919976}"/>
                </a:ext>
              </a:extLst>
            </p:cNvPr>
            <p:cNvSpPr txBox="1"/>
            <p:nvPr/>
          </p:nvSpPr>
          <p:spPr>
            <a:xfrm>
              <a:off x="9929498" y="9445765"/>
              <a:ext cx="212206" cy="58211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4749">
                  <a:solidFill>
                    <a:srgbClr val="FFFFFF"/>
                  </a:solidFill>
                  <a:latin typeface="PoleEmploiPro-Bold"/>
                  <a:sym typeface="PoleEmploiPro-Bold"/>
                  <a:rtl val="0"/>
                </a:rPr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30CB328-CDBF-CB44-85E7-70302183F6C1}"/>
                </a:ext>
              </a:extLst>
            </p:cNvPr>
            <p:cNvSpPr txBox="1"/>
            <p:nvPr/>
          </p:nvSpPr>
          <p:spPr>
            <a:xfrm>
              <a:off x="9526593" y="11352577"/>
              <a:ext cx="190669" cy="3882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2968">
                  <a:solidFill>
                    <a:srgbClr val="580A1D"/>
                  </a:solidFill>
                  <a:latin typeface="BlissPro"/>
                  <a:sym typeface="BlissPro"/>
                  <a:rtl val="0"/>
                </a:rPr>
                <a:t>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30F4925-C632-06B7-2596-31372091488B}"/>
              </a:ext>
            </a:extLst>
          </p:cNvPr>
          <p:cNvSpPr/>
          <p:nvPr/>
        </p:nvSpPr>
        <p:spPr>
          <a:xfrm>
            <a:off x="-217387" y="19334435"/>
            <a:ext cx="15624000" cy="209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59" name="Zone de texte 4">
            <a:extLst>
              <a:ext uri="{FF2B5EF4-FFF2-40B4-BE49-F238E27FC236}">
                <a16:creationId xmlns:a16="http://schemas.microsoft.com/office/drawing/2014/main" id="{4EFD6EF1-BC6D-78A4-16F0-0FBEA13DA3FB}"/>
              </a:ext>
            </a:extLst>
          </p:cNvPr>
          <p:cNvSpPr txBox="1"/>
          <p:nvPr/>
        </p:nvSpPr>
        <p:spPr>
          <a:xfrm>
            <a:off x="2617314" y="17491731"/>
            <a:ext cx="8821355" cy="14755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394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participer, inscrivez-vous </a:t>
            </a:r>
            <a:br>
              <a:rPr lang="fr-FR" sz="3394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394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« Mes événements emploi »</a:t>
            </a:r>
          </a:p>
          <a:p>
            <a:r>
              <a:rPr lang="fr-FR" sz="2800" b="1" dirty="0">
                <a:solidFill>
                  <a:schemeClr val="bg1"/>
                </a:solidFill>
                <a:latin typeface="Pole Emploi PRO" panose="020005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mesevenementsemploi.pole-emploi.fr</a:t>
            </a:r>
          </a:p>
        </p:txBody>
      </p:sp>
      <p:pic>
        <p:nvPicPr>
          <p:cNvPr id="60" name="Image 59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4" y="17526171"/>
            <a:ext cx="1414071" cy="1421812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 rot="16200000">
            <a:off x="-539831" y="18108905"/>
            <a:ext cx="1582522" cy="348172"/>
          </a:xfrm>
          <a:prstGeom prst="rect">
            <a:avLst/>
          </a:prstGeom>
          <a:noFill/>
        </p:spPr>
        <p:txBody>
          <a:bodyPr wrap="square" lIns="129286" tIns="64643" rIns="129286" bIns="64643">
            <a:spAutoFit/>
          </a:bodyPr>
          <a:lstStyle/>
          <a:p>
            <a:pPr>
              <a:defRPr/>
            </a:pP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Photo : adobe stock </a:t>
            </a:r>
            <a:b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707" b="1" cap="all" dirty="0">
                <a:solidFill>
                  <a:schemeClr val="bg1"/>
                </a:solidFill>
                <a:cs typeface="Arial" panose="020B0604020202020204" pitchFamily="34" charset="0"/>
              </a:rPr>
              <a:t>Pôle emploi IDF</a:t>
            </a:r>
          </a:p>
        </p:txBody>
      </p:sp>
      <p:sp>
        <p:nvSpPr>
          <p:cNvPr id="4" name="Ellipse 3"/>
          <p:cNvSpPr/>
          <p:nvPr/>
        </p:nvSpPr>
        <p:spPr>
          <a:xfrm>
            <a:off x="4986204" y="13938567"/>
            <a:ext cx="3034542" cy="3034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0435" y="14498724"/>
            <a:ext cx="2564053" cy="1675807"/>
          </a:xfrm>
          <a:prstGeom prst="rect">
            <a:avLst/>
          </a:prstGeom>
          <a:noFill/>
        </p:spPr>
        <p:txBody>
          <a:bodyPr wrap="square" lIns="0" tIns="108000" rIns="0" bIns="180000" rtlCol="0" anchor="ctr" anchorCtr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Pole Emploi PRO" panose="02000503040000020004" pitchFamily="50" charset="0"/>
              </a:rPr>
              <a:t>Pensez à</a:t>
            </a:r>
            <a:br>
              <a:rPr lang="fr-FR" sz="3000" b="1" dirty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>
                <a:solidFill>
                  <a:schemeClr val="bg1"/>
                </a:solidFill>
                <a:latin typeface="Pole Emploi PRO" panose="02000503040000020004" pitchFamily="50" charset="0"/>
              </a:rPr>
              <a:t> vous munir de </a:t>
            </a:r>
            <a:br>
              <a:rPr lang="fr-FR" sz="3000" b="1" dirty="0">
                <a:solidFill>
                  <a:schemeClr val="bg1"/>
                </a:solidFill>
                <a:latin typeface="Pole Emploi PRO" panose="02000503040000020004" pitchFamily="50" charset="0"/>
              </a:rPr>
            </a:br>
            <a:r>
              <a:rPr lang="fr-FR" sz="3000" b="1" dirty="0">
                <a:solidFill>
                  <a:schemeClr val="bg1"/>
                </a:solidFill>
                <a:latin typeface="Pole Emploi PRO" panose="02000503040000020004" pitchFamily="50" charset="0"/>
              </a:rPr>
              <a:t>plusieurs CV !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5728149" y="333298"/>
            <a:ext cx="8769515" cy="3305192"/>
            <a:chOff x="5728149" y="-70737"/>
            <a:chExt cx="8769515" cy="3305192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43913" y="582526"/>
              <a:ext cx="5253751" cy="1575000"/>
            </a:xfrm>
            <a:prstGeom prst="rect">
              <a:avLst/>
            </a:prstGeom>
          </p:spPr>
        </p:pic>
        <p:sp>
          <p:nvSpPr>
            <p:cNvPr id="50" name="Zone de texte 5">
              <a:extLst>
                <a:ext uri="{FF2B5EF4-FFF2-40B4-BE49-F238E27FC236}">
                  <a16:creationId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5728149" y="1132671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endParaRPr lang="fr-FR" sz="4000" b="1" cap="all" dirty="0">
                <a:solidFill>
                  <a:schemeClr val="bg1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Zone de texte 5">
              <a:extLst>
                <a:ext uri="{FF2B5EF4-FFF2-40B4-BE49-F238E27FC236}">
                  <a16:creationId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7567040" y="-70737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JE  me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012842" y="2512937"/>
              <a:ext cx="3903022" cy="7215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 de texte 5">
              <a:extLst>
                <a:ext uri="{FF2B5EF4-FFF2-40B4-BE49-F238E27FC236}">
                  <a16:creationId xmlns:a16="http://schemas.microsoft.com/office/drawing/2014/main" id="{30F6F0D3-54BE-F3E1-3185-E016AE45A325}"/>
                </a:ext>
              </a:extLst>
            </p:cNvPr>
            <p:cNvSpPr txBox="1"/>
            <p:nvPr/>
          </p:nvSpPr>
          <p:spPr>
            <a:xfrm>
              <a:off x="7589303" y="2566036"/>
              <a:ext cx="5710520" cy="6155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48"/>
                </a:spcAft>
                <a:buClr>
                  <a:srgbClr val="FF5950"/>
                </a:buClr>
              </a:pPr>
              <a:r>
                <a:rPr lang="fr-FR" sz="4000" b="1" cap="all" dirty="0">
                  <a:solidFill>
                    <a:schemeClr val="bg1"/>
                  </a:solidFill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En   </a:t>
              </a:r>
              <a:r>
                <a:rPr lang="fr-FR" sz="4000" b="1" cap="all" dirty="0">
                  <a:latin typeface="Pole Emploi PRO" panose="02000503040000020004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Île-de-France</a:t>
              </a:r>
            </a:p>
          </p:txBody>
        </p:sp>
      </p:grpSp>
      <p:sp>
        <p:nvSpPr>
          <p:cNvPr id="82" name="Zone de texte 19">
            <a:extLst>
              <a:ext uri="{FF2B5EF4-FFF2-40B4-BE49-F238E27FC236}">
                <a16:creationId xmlns:a16="http://schemas.microsoft.com/office/drawing/2014/main" id="{096B5962-015A-497C-5F9E-6A8688E3DF78}"/>
              </a:ext>
            </a:extLst>
          </p:cNvPr>
          <p:cNvSpPr txBox="1"/>
          <p:nvPr/>
        </p:nvSpPr>
        <p:spPr>
          <a:xfrm>
            <a:off x="5869152" y="7580002"/>
            <a:ext cx="9624590" cy="24929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0" b="1" cap="all" dirty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</a:p>
          <a:p>
            <a:pPr algn="ctr">
              <a:lnSpc>
                <a:spcPct val="90000"/>
              </a:lnSpc>
            </a:pPr>
            <a:r>
              <a:rPr lang="fr-FR" sz="9000" b="1" cap="all" dirty="0">
                <a:solidFill>
                  <a:schemeClr val="bg1"/>
                </a:solidFill>
                <a:latin typeface="Pole Emploi PRO Condensed" panose="020005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fr-FR" sz="9000" b="1" dirty="0">
              <a:latin typeface="Pole Emploi PRO Condensed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Zone de texte 23">
            <a:extLst>
              <a:ext uri="{FF2B5EF4-FFF2-40B4-BE49-F238E27FC236}">
                <a16:creationId xmlns:a16="http://schemas.microsoft.com/office/drawing/2014/main" id="{57609EE2-71F3-9378-A71D-DB161ABD2A56}"/>
              </a:ext>
            </a:extLst>
          </p:cNvPr>
          <p:cNvSpPr txBox="1"/>
          <p:nvPr/>
        </p:nvSpPr>
        <p:spPr>
          <a:xfrm>
            <a:off x="6106876" y="11223993"/>
            <a:ext cx="9417324" cy="47136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9306" tIns="64653" rIns="129306" bIns="646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5091" b="1" dirty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le 25 Avril 2024</a:t>
            </a:r>
            <a:br>
              <a:rPr lang="fr-FR" sz="5091" b="1" dirty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091" dirty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 14h </a:t>
            </a:r>
            <a:r>
              <a:rPr lang="fr-FR" sz="5091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à 16h30</a:t>
            </a:r>
            <a:br>
              <a:rPr lang="fr-FR" sz="5091" dirty="0">
                <a:latin typeface="Pole Emploi PRO" panose="02000503040000020004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/>
              <a:t>Salle Jean Vilar - Mitry-Mory. 5 avenue Jean Baptiste Clément. 77290 Mitry-Mory.</a:t>
            </a:r>
            <a:endParaRPr lang="fr-FR" sz="2800" dirty="0">
              <a:latin typeface="Pole Emploi PRO" panose="02000503040000020004" pitchFamily="50" charset="0"/>
            </a:endParaRPr>
          </a:p>
          <a:p>
            <a:pPr algn="ctr"/>
            <a:endParaRPr lang="fr-FR" sz="2800" dirty="0">
              <a:latin typeface="Pole Emploi PRO" panose="02000503040000020004" pitchFamily="50" charset="0"/>
            </a:endParaRPr>
          </a:p>
          <a:p>
            <a:pPr algn="ctr"/>
            <a:r>
              <a:rPr lang="fr-FR" sz="2800" b="1" dirty="0">
                <a:solidFill>
                  <a:srgbClr val="FFFF00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 nombreux</a:t>
            </a:r>
          </a:p>
          <a:p>
            <a:pPr algn="ctr"/>
            <a:r>
              <a:rPr lang="fr-FR" sz="2800" b="1" dirty="0">
                <a:solidFill>
                  <a:srgbClr val="FFFF00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organismes de formation</a:t>
            </a:r>
            <a:br>
              <a:rPr lang="fr-FR" sz="2800" b="1" dirty="0">
                <a:solidFill>
                  <a:srgbClr val="FFFF00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1" dirty="0">
                <a:solidFill>
                  <a:srgbClr val="FFFF00"/>
                </a:solidFill>
                <a:latin typeface="Pole Emploi PRO" panose="0200050304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seront présents.</a:t>
            </a:r>
          </a:p>
          <a:p>
            <a:pPr algn="ctr"/>
            <a:endParaRPr lang="fr-FR" sz="2800" dirty="0">
              <a:latin typeface="Pole Emploi PRO" panose="020005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90" y="19620055"/>
            <a:ext cx="5161613" cy="1713605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9647238" y="18159190"/>
            <a:ext cx="4500526" cy="830639"/>
            <a:chOff x="9647238" y="18159190"/>
            <a:chExt cx="4500526" cy="830639"/>
          </a:xfrm>
        </p:grpSpPr>
        <p:grpSp>
          <p:nvGrpSpPr>
            <p:cNvPr id="56" name="Groupe 55"/>
            <p:cNvGrpSpPr/>
            <p:nvPr/>
          </p:nvGrpSpPr>
          <p:grpSpPr>
            <a:xfrm>
              <a:off x="9688374" y="18159190"/>
              <a:ext cx="4459390" cy="830639"/>
              <a:chOff x="414668" y="3278178"/>
              <a:chExt cx="1658986" cy="309013"/>
            </a:xfrm>
          </p:grpSpPr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8D32F2B8-3B42-4C34-B6F9-BBEBA77E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784" y="3278178"/>
                <a:ext cx="1377576" cy="14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000" dirty="0">
                    <a:solidFill>
                      <a:schemeClr val="bg1"/>
                    </a:solidFill>
                    <a:latin typeface="Pole Emploi PRO" panose="02000503040000020004" pitchFamily="50" charset="0"/>
                  </a:rPr>
                  <a:t>France Travail Île-de-France</a:t>
                </a:r>
              </a:p>
            </p:txBody>
          </p:sp>
          <p:sp>
            <p:nvSpPr>
              <p:cNvPr id="77" name="ZoneTexte 12">
                <a:extLst>
                  <a:ext uri="{FF2B5EF4-FFF2-40B4-BE49-F238E27FC236}">
                    <a16:creationId xmlns:a16="http://schemas.microsoft.com/office/drawing/2014/main" id="{D9980AA2-6717-45D5-83AD-60EBFE04C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268" y="3438343"/>
                <a:ext cx="961399" cy="14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fr-FR" altLang="fr-FR" sz="2000" dirty="0">
                    <a:solidFill>
                      <a:schemeClr val="bg1"/>
                    </a:solidFill>
                    <a:latin typeface="Pole Emploi PRO" panose="02000503040000020004" pitchFamily="50" charset="0"/>
                  </a:rPr>
                  <a:t>@</a:t>
                </a:r>
                <a:r>
                  <a:rPr lang="fr-FR" altLang="fr-FR" sz="2000" dirty="0" err="1">
                    <a:solidFill>
                      <a:schemeClr val="bg1"/>
                    </a:solidFill>
                    <a:latin typeface="Pole Emploi PRO" panose="02000503040000020004" pitchFamily="50" charset="0"/>
                  </a:rPr>
                  <a:t>FTravail_IDF</a:t>
                </a:r>
                <a:endParaRPr lang="fr-FR" altLang="fr-FR" sz="2000" dirty="0">
                  <a:solidFill>
                    <a:schemeClr val="bg1"/>
                  </a:solidFill>
                  <a:latin typeface="Pole Emploi PRO" panose="02000503040000020004" pitchFamily="50" charset="0"/>
                </a:endParaRPr>
              </a:p>
            </p:txBody>
          </p:sp>
          <p:sp>
            <p:nvSpPr>
              <p:cNvPr id="7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14668" y="3296343"/>
                <a:ext cx="127000" cy="12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943479" y="3294686"/>
                <a:ext cx="130175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8" name="Group 4"/>
            <p:cNvGrpSpPr>
              <a:grpSpLocks noChangeAspect="1"/>
            </p:cNvGrpSpPr>
            <p:nvPr/>
          </p:nvGrpSpPr>
          <p:grpSpPr bwMode="auto">
            <a:xfrm>
              <a:off x="9652000" y="18200688"/>
              <a:ext cx="352425" cy="349250"/>
              <a:chOff x="6080" y="11465"/>
              <a:chExt cx="222" cy="220"/>
            </a:xfrm>
          </p:grpSpPr>
          <p:sp>
            <p:nvSpPr>
              <p:cNvPr id="7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080" y="11465"/>
                <a:ext cx="22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5"/>
              <p:cNvSpPr>
                <a:spLocks/>
              </p:cNvSpPr>
              <p:nvPr/>
            </p:nvSpPr>
            <p:spPr bwMode="auto">
              <a:xfrm>
                <a:off x="6079" y="11464"/>
                <a:ext cx="222" cy="220"/>
              </a:xfrm>
              <a:custGeom>
                <a:avLst/>
                <a:gdLst>
                  <a:gd name="T0" fmla="*/ 342 w 342"/>
                  <a:gd name="T1" fmla="*/ 171 h 339"/>
                  <a:gd name="T2" fmla="*/ 171 w 342"/>
                  <a:gd name="T3" fmla="*/ 0 h 339"/>
                  <a:gd name="T4" fmla="*/ 0 w 342"/>
                  <a:gd name="T5" fmla="*/ 171 h 339"/>
                  <a:gd name="T6" fmla="*/ 144 w 342"/>
                  <a:gd name="T7" fmla="*/ 339 h 339"/>
                  <a:gd name="T8" fmla="*/ 144 w 342"/>
                  <a:gd name="T9" fmla="*/ 220 h 339"/>
                  <a:gd name="T10" fmla="*/ 101 w 342"/>
                  <a:gd name="T11" fmla="*/ 220 h 339"/>
                  <a:gd name="T12" fmla="*/ 101 w 342"/>
                  <a:gd name="T13" fmla="*/ 171 h 339"/>
                  <a:gd name="T14" fmla="*/ 144 w 342"/>
                  <a:gd name="T15" fmla="*/ 171 h 339"/>
                  <a:gd name="T16" fmla="*/ 144 w 342"/>
                  <a:gd name="T17" fmla="*/ 133 h 339"/>
                  <a:gd name="T18" fmla="*/ 209 w 342"/>
                  <a:gd name="T19" fmla="*/ 67 h 339"/>
                  <a:gd name="T20" fmla="*/ 247 w 342"/>
                  <a:gd name="T21" fmla="*/ 70 h 339"/>
                  <a:gd name="T22" fmla="*/ 247 w 342"/>
                  <a:gd name="T23" fmla="*/ 112 h 339"/>
                  <a:gd name="T24" fmla="*/ 225 w 342"/>
                  <a:gd name="T25" fmla="*/ 112 h 339"/>
                  <a:gd name="T26" fmla="*/ 198 w 342"/>
                  <a:gd name="T27" fmla="*/ 139 h 339"/>
                  <a:gd name="T28" fmla="*/ 198 w 342"/>
                  <a:gd name="T29" fmla="*/ 171 h 339"/>
                  <a:gd name="T30" fmla="*/ 245 w 342"/>
                  <a:gd name="T31" fmla="*/ 171 h 339"/>
                  <a:gd name="T32" fmla="*/ 237 w 342"/>
                  <a:gd name="T33" fmla="*/ 220 h 339"/>
                  <a:gd name="T34" fmla="*/ 198 w 342"/>
                  <a:gd name="T35" fmla="*/ 220 h 339"/>
                  <a:gd name="T36" fmla="*/ 198 w 342"/>
                  <a:gd name="T37" fmla="*/ 339 h 339"/>
                  <a:gd name="T38" fmla="*/ 342 w 342"/>
                  <a:gd name="T39" fmla="*/ 17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2" h="339">
                    <a:moveTo>
                      <a:pt x="342" y="171"/>
                    </a:moveTo>
                    <a:cubicBezTo>
                      <a:pt x="342" y="76"/>
                      <a:pt x="265" y="0"/>
                      <a:pt x="171" y="0"/>
                    </a:cubicBezTo>
                    <a:cubicBezTo>
                      <a:pt x="77" y="0"/>
                      <a:pt x="0" y="76"/>
                      <a:pt x="0" y="171"/>
                    </a:cubicBezTo>
                    <a:cubicBezTo>
                      <a:pt x="0" y="256"/>
                      <a:pt x="62" y="326"/>
                      <a:pt x="144" y="339"/>
                    </a:cubicBezTo>
                    <a:cubicBezTo>
                      <a:pt x="144" y="220"/>
                      <a:pt x="144" y="220"/>
                      <a:pt x="144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171"/>
                      <a:pt x="101" y="171"/>
                      <a:pt x="101" y="171"/>
                    </a:cubicBezTo>
                    <a:cubicBezTo>
                      <a:pt x="144" y="171"/>
                      <a:pt x="144" y="171"/>
                      <a:pt x="144" y="171"/>
                    </a:cubicBezTo>
                    <a:cubicBezTo>
                      <a:pt x="144" y="133"/>
                      <a:pt x="144" y="133"/>
                      <a:pt x="144" y="133"/>
                    </a:cubicBezTo>
                    <a:cubicBezTo>
                      <a:pt x="144" y="90"/>
                      <a:pt x="170" y="67"/>
                      <a:pt x="209" y="67"/>
                    </a:cubicBezTo>
                    <a:cubicBezTo>
                      <a:pt x="227" y="67"/>
                      <a:pt x="247" y="70"/>
                      <a:pt x="247" y="70"/>
                    </a:cubicBezTo>
                    <a:cubicBezTo>
                      <a:pt x="247" y="112"/>
                      <a:pt x="247" y="112"/>
                      <a:pt x="247" y="112"/>
                    </a:cubicBezTo>
                    <a:cubicBezTo>
                      <a:pt x="225" y="112"/>
                      <a:pt x="225" y="112"/>
                      <a:pt x="225" y="112"/>
                    </a:cubicBezTo>
                    <a:cubicBezTo>
                      <a:pt x="204" y="112"/>
                      <a:pt x="198" y="125"/>
                      <a:pt x="198" y="139"/>
                    </a:cubicBezTo>
                    <a:cubicBezTo>
                      <a:pt x="198" y="171"/>
                      <a:pt x="198" y="171"/>
                      <a:pt x="198" y="171"/>
                    </a:cubicBezTo>
                    <a:cubicBezTo>
                      <a:pt x="245" y="171"/>
                      <a:pt x="245" y="171"/>
                      <a:pt x="245" y="171"/>
                    </a:cubicBezTo>
                    <a:cubicBezTo>
                      <a:pt x="237" y="220"/>
                      <a:pt x="237" y="220"/>
                      <a:pt x="237" y="220"/>
                    </a:cubicBezTo>
                    <a:cubicBezTo>
                      <a:pt x="198" y="220"/>
                      <a:pt x="198" y="220"/>
                      <a:pt x="198" y="220"/>
                    </a:cubicBezTo>
                    <a:cubicBezTo>
                      <a:pt x="198" y="339"/>
                      <a:pt x="198" y="339"/>
                      <a:pt x="198" y="339"/>
                    </a:cubicBezTo>
                    <a:cubicBezTo>
                      <a:pt x="279" y="326"/>
                      <a:pt x="342" y="256"/>
                      <a:pt x="342" y="1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1" name="Group 8"/>
            <p:cNvGrpSpPr>
              <a:grpSpLocks noChangeAspect="1"/>
            </p:cNvGrpSpPr>
            <p:nvPr/>
          </p:nvGrpSpPr>
          <p:grpSpPr bwMode="auto">
            <a:xfrm>
              <a:off x="9647238" y="18621375"/>
              <a:ext cx="352425" cy="352425"/>
              <a:chOff x="6077" y="11730"/>
              <a:chExt cx="222" cy="222"/>
            </a:xfrm>
          </p:grpSpPr>
          <p:sp>
            <p:nvSpPr>
              <p:cNvPr id="6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6077" y="11730"/>
                <a:ext cx="222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6137" y="11786"/>
                <a:ext cx="102" cy="111"/>
              </a:xfrm>
              <a:custGeom>
                <a:avLst/>
                <a:gdLst>
                  <a:gd name="T0" fmla="*/ 0 w 102"/>
                  <a:gd name="T1" fmla="*/ 0 h 111"/>
                  <a:gd name="T2" fmla="*/ 83 w 102"/>
                  <a:gd name="T3" fmla="*/ 111 h 111"/>
                  <a:gd name="T4" fmla="*/ 102 w 102"/>
                  <a:gd name="T5" fmla="*/ 111 h 111"/>
                  <a:gd name="T6" fmla="*/ 19 w 102"/>
                  <a:gd name="T7" fmla="*/ 0 h 111"/>
                  <a:gd name="T8" fmla="*/ 0 w 102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1">
                    <a:moveTo>
                      <a:pt x="0" y="0"/>
                    </a:moveTo>
                    <a:lnTo>
                      <a:pt x="83" y="111"/>
                    </a:lnTo>
                    <a:lnTo>
                      <a:pt x="102" y="111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10"/>
              <p:cNvSpPr>
                <a:spLocks noEditPoints="1"/>
              </p:cNvSpPr>
              <p:nvPr/>
            </p:nvSpPr>
            <p:spPr bwMode="auto">
              <a:xfrm>
                <a:off x="6077" y="11731"/>
                <a:ext cx="221" cy="221"/>
              </a:xfrm>
              <a:custGeom>
                <a:avLst/>
                <a:gdLst>
                  <a:gd name="T0" fmla="*/ 171 w 341"/>
                  <a:gd name="T1" fmla="*/ 0 h 341"/>
                  <a:gd name="T2" fmla="*/ 0 w 341"/>
                  <a:gd name="T3" fmla="*/ 171 h 341"/>
                  <a:gd name="T4" fmla="*/ 171 w 341"/>
                  <a:gd name="T5" fmla="*/ 341 h 341"/>
                  <a:gd name="T6" fmla="*/ 341 w 341"/>
                  <a:gd name="T7" fmla="*/ 171 h 341"/>
                  <a:gd name="T8" fmla="*/ 171 w 341"/>
                  <a:gd name="T9" fmla="*/ 0 h 341"/>
                  <a:gd name="T10" fmla="*/ 213 w 341"/>
                  <a:gd name="T11" fmla="*/ 269 h 341"/>
                  <a:gd name="T12" fmla="*/ 155 w 341"/>
                  <a:gd name="T13" fmla="*/ 192 h 341"/>
                  <a:gd name="T14" fmla="*/ 84 w 341"/>
                  <a:gd name="T15" fmla="*/ 269 h 341"/>
                  <a:gd name="T16" fmla="*/ 65 w 341"/>
                  <a:gd name="T17" fmla="*/ 269 h 341"/>
                  <a:gd name="T18" fmla="*/ 147 w 341"/>
                  <a:gd name="T19" fmla="*/ 181 h 341"/>
                  <a:gd name="T20" fmla="*/ 66 w 341"/>
                  <a:gd name="T21" fmla="*/ 72 h 341"/>
                  <a:gd name="T22" fmla="*/ 129 w 341"/>
                  <a:gd name="T23" fmla="*/ 72 h 341"/>
                  <a:gd name="T24" fmla="*/ 182 w 341"/>
                  <a:gd name="T25" fmla="*/ 143 h 341"/>
                  <a:gd name="T26" fmla="*/ 248 w 341"/>
                  <a:gd name="T27" fmla="*/ 72 h 341"/>
                  <a:gd name="T28" fmla="*/ 266 w 341"/>
                  <a:gd name="T29" fmla="*/ 72 h 341"/>
                  <a:gd name="T30" fmla="*/ 190 w 341"/>
                  <a:gd name="T31" fmla="*/ 154 h 341"/>
                  <a:gd name="T32" fmla="*/ 276 w 341"/>
                  <a:gd name="T33" fmla="*/ 269 h 341"/>
                  <a:gd name="T34" fmla="*/ 213 w 341"/>
                  <a:gd name="T35" fmla="*/ 26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1" h="341">
                    <a:moveTo>
                      <a:pt x="171" y="0"/>
                    </a:move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1"/>
                      <a:pt x="171" y="341"/>
                    </a:cubicBezTo>
                    <a:cubicBezTo>
                      <a:pt x="265" y="341"/>
                      <a:pt x="341" y="265"/>
                      <a:pt x="341" y="171"/>
                    </a:cubicBezTo>
                    <a:cubicBezTo>
                      <a:pt x="341" y="77"/>
                      <a:pt x="265" y="0"/>
                      <a:pt x="171" y="0"/>
                    </a:cubicBezTo>
                    <a:close/>
                    <a:moveTo>
                      <a:pt x="213" y="269"/>
                    </a:moveTo>
                    <a:cubicBezTo>
                      <a:pt x="155" y="192"/>
                      <a:pt x="155" y="192"/>
                      <a:pt x="155" y="192"/>
                    </a:cubicBezTo>
                    <a:cubicBezTo>
                      <a:pt x="84" y="269"/>
                      <a:pt x="84" y="269"/>
                      <a:pt x="84" y="269"/>
                    </a:cubicBezTo>
                    <a:cubicBezTo>
                      <a:pt x="65" y="269"/>
                      <a:pt x="65" y="269"/>
                      <a:pt x="65" y="269"/>
                    </a:cubicBezTo>
                    <a:cubicBezTo>
                      <a:pt x="147" y="181"/>
                      <a:pt x="147" y="181"/>
                      <a:pt x="147" y="18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82" y="143"/>
                      <a:pt x="182" y="143"/>
                      <a:pt x="182" y="143"/>
                    </a:cubicBezTo>
                    <a:cubicBezTo>
                      <a:pt x="248" y="72"/>
                      <a:pt x="248" y="72"/>
                      <a:pt x="248" y="72"/>
                    </a:cubicBezTo>
                    <a:cubicBezTo>
                      <a:pt x="266" y="72"/>
                      <a:pt x="266" y="72"/>
                      <a:pt x="266" y="72"/>
                    </a:cubicBezTo>
                    <a:cubicBezTo>
                      <a:pt x="190" y="154"/>
                      <a:pt x="190" y="154"/>
                      <a:pt x="190" y="154"/>
                    </a:cubicBezTo>
                    <a:cubicBezTo>
                      <a:pt x="276" y="269"/>
                      <a:pt x="276" y="269"/>
                      <a:pt x="276" y="269"/>
                    </a:cubicBezTo>
                    <a:lnTo>
                      <a:pt x="213" y="2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pic>
        <p:nvPicPr>
          <p:cNvPr id="54" name="Imag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7412" y="19370942"/>
            <a:ext cx="1871039" cy="19142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4" y="19450124"/>
            <a:ext cx="2220762" cy="2018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15" y="19779001"/>
            <a:ext cx="4344604" cy="14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618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2">
      <a:dk1>
        <a:srgbClr val="18073A"/>
      </a:dk1>
      <a:lt1>
        <a:srgbClr val="FFFFFF"/>
      </a:lt1>
      <a:dk2>
        <a:srgbClr val="003C7C"/>
      </a:dk2>
      <a:lt2>
        <a:srgbClr val="E7E6E6"/>
      </a:lt2>
      <a:accent1>
        <a:srgbClr val="DA0719"/>
      </a:accent1>
      <a:accent2>
        <a:srgbClr val="16519F"/>
      </a:accent2>
      <a:accent3>
        <a:srgbClr val="0E79BF"/>
      </a:accent3>
      <a:accent4>
        <a:srgbClr val="FF5950"/>
      </a:accent4>
      <a:accent5>
        <a:srgbClr val="B6302C"/>
      </a:accent5>
      <a:accent6>
        <a:srgbClr val="F58B83"/>
      </a:accent6>
      <a:hlink>
        <a:srgbClr val="16519F"/>
      </a:hlink>
      <a:folHlink>
        <a:srgbClr val="16519F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814E29B5D8343BC8AD89EDB249B27" ma:contentTypeVersion="15" ma:contentTypeDescription="Crée un document." ma:contentTypeScope="" ma:versionID="f2d928d22dbdabc335a17043a7483050">
  <xsd:schema xmlns:xsd="http://www.w3.org/2001/XMLSchema" xmlns:xs="http://www.w3.org/2001/XMLSchema" xmlns:p="http://schemas.microsoft.com/office/2006/metadata/properties" xmlns:ns2="01bf5e45-3c2e-4817-93b7-7828ffe5a206" xmlns:ns3="42e2b773-6701-4c55-9d8c-ce8cbdab39d6" targetNamespace="http://schemas.microsoft.com/office/2006/metadata/properties" ma:root="true" ma:fieldsID="2548977a4c544b4ec304075489da7521" ns2:_="" ns3:_="">
    <xsd:import namespace="01bf5e45-3c2e-4817-93b7-7828ffe5a206"/>
    <xsd:import namespace="42e2b773-6701-4c55-9d8c-ce8cbdab3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f5e45-3c2e-4817-93b7-7828ffe5a2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281f9de-dbd9-438f-9c50-0f15139160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2b773-6701-4c55-9d8c-ce8cbdab3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6a023bf-d2d6-4c30-8c81-5050a54387e1}" ma:internalName="TaxCatchAll" ma:showField="CatchAllData" ma:web="42e2b773-6701-4c55-9d8c-ce8cbdab3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8AEF8-24F9-4F9C-9ED1-10E0D4273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3075C-DB8B-4076-823F-57F49C720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f5e45-3c2e-4817-93b7-7828ffe5a206"/>
    <ds:schemaRef ds:uri="42e2b773-6701-4c55-9d8c-ce8cbdab3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</TotalTime>
  <Words>96</Words>
  <Application>Microsoft Office PowerPoint</Application>
  <PresentationFormat>Personnalisé</PresentationFormat>
  <Paragraphs>22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BlissPro</vt:lpstr>
      <vt:lpstr>Calibri</vt:lpstr>
      <vt:lpstr>Calibri Light</vt:lpstr>
      <vt:lpstr>Pole Emploi PRO</vt:lpstr>
      <vt:lpstr>Pole Emploi PRO Condensed</vt:lpstr>
      <vt:lpstr>PoleEmploiPro-Bold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évenements locaux sur l'alternance</dc:title>
  <dc:creator>MOLINELLI Isabelle</dc:creator>
  <cp:lastModifiedBy>Véronique Alingery</cp:lastModifiedBy>
  <cp:revision>217</cp:revision>
  <dcterms:created xsi:type="dcterms:W3CDTF">2022-06-10T10:00:56Z</dcterms:created>
  <dcterms:modified xsi:type="dcterms:W3CDTF">2024-03-21T13:15:27Z</dcterms:modified>
</cp:coreProperties>
</file>