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553A98E3-9270-46CB-B66E-188001189B7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56" autoAdjust="0"/>
  </p:normalViewPr>
  <p:slideViewPr>
    <p:cSldViewPr snapToGrid="0">
      <p:cViewPr>
        <p:scale>
          <a:sx n="80" d="100"/>
          <a:sy n="80" d="100"/>
        </p:scale>
        <p:origin x="16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50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83EACE98-2A4A-433D-B8E2-1E09A670B930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79688" y="1279525"/>
            <a:ext cx="194310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9" tIns="47755" rIns="95509" bIns="47755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248" y="4925408"/>
            <a:ext cx="5681980" cy="4029879"/>
          </a:xfrm>
          <a:prstGeom prst="rect">
            <a:avLst/>
          </a:prstGeom>
        </p:spPr>
        <p:txBody>
          <a:bodyPr vert="horz" lIns="95509" tIns="47755" rIns="95509" bIns="47755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350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3" y="9721106"/>
            <a:ext cx="3077739" cy="51350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B4CADCFF-160A-4BD3-94AE-8C5004FBD6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9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579688" y="1279525"/>
            <a:ext cx="1943100" cy="345281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ADCFF-160A-4BD3-94AE-8C5004FBD6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93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3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4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04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89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73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27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74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2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50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67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36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CC5A4-EB7F-4EA8-A348-3243FDB64AE1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9407-CFBA-41DE-BAD9-D32927B44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58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hyperlink" Target="https://www.google.com/url?sa=i&amp;url=https://drive.mannarini.fr/viande-de-boeuf/21-entrecotes-boeuf-vbf-race-selon-semaine-1kg-3-ou-4-pieces-environ.html&amp;psig=AOvVaw29zPYYm1wJWWf0_kClYbjN&amp;ust=1594885836482000&amp;source=images&amp;cd=vfe&amp;ved=0CAIQjRxqFwoTCODMmv7izuoCFQAAAAAdAAAAABAa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e 88">
            <a:extLst>
              <a:ext uri="{FF2B5EF4-FFF2-40B4-BE49-F238E27FC236}">
                <a16:creationId xmlns:a16="http://schemas.microsoft.com/office/drawing/2014/main" xmlns="" id="{7266A04D-6B1F-4F1A-892B-D170B0A9BF71}"/>
              </a:ext>
            </a:extLst>
          </p:cNvPr>
          <p:cNvGrpSpPr/>
          <p:nvPr/>
        </p:nvGrpSpPr>
        <p:grpSpPr>
          <a:xfrm>
            <a:off x="3808769" y="7230523"/>
            <a:ext cx="2775531" cy="2977373"/>
            <a:chOff x="390559" y="2030543"/>
            <a:chExt cx="2775531" cy="2977373"/>
          </a:xfrm>
        </p:grpSpPr>
        <p:pic>
          <p:nvPicPr>
            <p:cNvPr id="90" name="Image 89">
              <a:extLst>
                <a:ext uri="{FF2B5EF4-FFF2-40B4-BE49-F238E27FC236}">
                  <a16:creationId xmlns:a16="http://schemas.microsoft.com/office/drawing/2014/main" xmlns="" id="{7E1D387C-DAFB-4814-BD68-E80E236F3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30" t="2300" r="5157" b="476"/>
            <a:stretch/>
          </p:blipFill>
          <p:spPr>
            <a:xfrm>
              <a:off x="390559" y="2030543"/>
              <a:ext cx="2492850" cy="2733636"/>
            </a:xfrm>
            <a:prstGeom prst="rect">
              <a:avLst/>
            </a:prstGeom>
          </p:spPr>
        </p:pic>
        <p:sp>
          <p:nvSpPr>
            <p:cNvPr id="91" name="Zone de texte 2">
              <a:extLst>
                <a:ext uri="{FF2B5EF4-FFF2-40B4-BE49-F238E27FC236}">
                  <a16:creationId xmlns:a16="http://schemas.microsoft.com/office/drawing/2014/main" xmlns="" id="{D1B0FB0A-195E-4730-B198-AA4369551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101" y="4161412"/>
              <a:ext cx="606989" cy="846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softEdge rad="63500"/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endParaRPr lang="fr-FR" sz="4400" b="1" i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92" name="Image 91">
              <a:extLst>
                <a:ext uri="{FF2B5EF4-FFF2-40B4-BE49-F238E27FC236}">
                  <a16:creationId xmlns:a16="http://schemas.microsoft.com/office/drawing/2014/main" xmlns="" id="{13DD20C5-8E71-4128-99E9-DFE9131476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40" b="9774"/>
            <a:stretch/>
          </p:blipFill>
          <p:spPr>
            <a:xfrm>
              <a:off x="1401462" y="2482769"/>
              <a:ext cx="720266" cy="589796"/>
            </a:xfrm>
            <a:prstGeom prst="rect">
              <a:avLst/>
            </a:prstGeom>
          </p:spPr>
        </p:pic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xmlns="" id="{3E1E98CA-6447-49F7-B199-38D9DA35C3D8}"/>
              </a:ext>
            </a:extLst>
          </p:cNvPr>
          <p:cNvGrpSpPr/>
          <p:nvPr/>
        </p:nvGrpSpPr>
        <p:grpSpPr>
          <a:xfrm>
            <a:off x="355840" y="7208518"/>
            <a:ext cx="2775531" cy="2977373"/>
            <a:chOff x="390559" y="2030543"/>
            <a:chExt cx="2775531" cy="2977373"/>
          </a:xfrm>
        </p:grpSpPr>
        <p:pic>
          <p:nvPicPr>
            <p:cNvPr id="86" name="Image 85">
              <a:extLst>
                <a:ext uri="{FF2B5EF4-FFF2-40B4-BE49-F238E27FC236}">
                  <a16:creationId xmlns:a16="http://schemas.microsoft.com/office/drawing/2014/main" xmlns="" id="{9F7A7F9F-6D53-4559-BE29-1D6620D9E4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30" t="2300" r="5157" b="476"/>
            <a:stretch/>
          </p:blipFill>
          <p:spPr>
            <a:xfrm>
              <a:off x="390559" y="2030543"/>
              <a:ext cx="2492850" cy="2733636"/>
            </a:xfrm>
            <a:prstGeom prst="rect">
              <a:avLst/>
            </a:prstGeom>
          </p:spPr>
        </p:pic>
        <p:sp>
          <p:nvSpPr>
            <p:cNvPr id="87" name="Zone de texte 2">
              <a:extLst>
                <a:ext uri="{FF2B5EF4-FFF2-40B4-BE49-F238E27FC236}">
                  <a16:creationId xmlns:a16="http://schemas.microsoft.com/office/drawing/2014/main" xmlns="" id="{690AF5B9-798F-42D6-B509-38216EDD5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101" y="4161412"/>
              <a:ext cx="606989" cy="846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softEdge rad="63500"/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endParaRPr lang="fr-FR" sz="4400" b="1" i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88" name="Image 87">
              <a:extLst>
                <a:ext uri="{FF2B5EF4-FFF2-40B4-BE49-F238E27FC236}">
                  <a16:creationId xmlns:a16="http://schemas.microsoft.com/office/drawing/2014/main" xmlns="" id="{B6180D02-2D58-4807-BAC8-1216D61B3F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40" b="9774"/>
            <a:stretch/>
          </p:blipFill>
          <p:spPr>
            <a:xfrm>
              <a:off x="1401462" y="2482769"/>
              <a:ext cx="720266" cy="589796"/>
            </a:xfrm>
            <a:prstGeom prst="rect">
              <a:avLst/>
            </a:prstGeom>
          </p:spPr>
        </p:pic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xmlns="" id="{6F0E7EF0-96E7-4926-B695-6889EFC282FD}"/>
              </a:ext>
            </a:extLst>
          </p:cNvPr>
          <p:cNvGrpSpPr/>
          <p:nvPr/>
        </p:nvGrpSpPr>
        <p:grpSpPr>
          <a:xfrm>
            <a:off x="2058782" y="4666174"/>
            <a:ext cx="2775531" cy="2977373"/>
            <a:chOff x="390559" y="2030543"/>
            <a:chExt cx="2775531" cy="2977373"/>
          </a:xfrm>
        </p:grpSpPr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xmlns="" id="{5F6BEADE-B53E-465A-B062-B47BCDF3AE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30" t="2300" r="5157" b="476"/>
            <a:stretch/>
          </p:blipFill>
          <p:spPr>
            <a:xfrm>
              <a:off x="390559" y="2030543"/>
              <a:ext cx="2492850" cy="2733636"/>
            </a:xfrm>
            <a:prstGeom prst="rect">
              <a:avLst/>
            </a:prstGeom>
          </p:spPr>
        </p:pic>
        <p:sp>
          <p:nvSpPr>
            <p:cNvPr id="61" name="Zone de texte 2">
              <a:extLst>
                <a:ext uri="{FF2B5EF4-FFF2-40B4-BE49-F238E27FC236}">
                  <a16:creationId xmlns:a16="http://schemas.microsoft.com/office/drawing/2014/main" xmlns="" id="{4DD84B33-454E-4D5B-BBC9-60E00306C9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101" y="4161412"/>
              <a:ext cx="606989" cy="846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softEdge rad="63500"/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endParaRPr lang="fr-FR" sz="4400" b="1" i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84" name="Image 83">
              <a:extLst>
                <a:ext uri="{FF2B5EF4-FFF2-40B4-BE49-F238E27FC236}">
                  <a16:creationId xmlns:a16="http://schemas.microsoft.com/office/drawing/2014/main" xmlns="" id="{E370C67E-6AB4-4987-ABF9-D5A626FE14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40" b="9774"/>
            <a:stretch/>
          </p:blipFill>
          <p:spPr>
            <a:xfrm>
              <a:off x="1401462" y="2482769"/>
              <a:ext cx="720266" cy="589796"/>
            </a:xfrm>
            <a:prstGeom prst="rect">
              <a:avLst/>
            </a:prstGeom>
          </p:spPr>
        </p:pic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xmlns="" id="{F655F058-8796-415B-9C64-33EB39D0CD59}"/>
              </a:ext>
            </a:extLst>
          </p:cNvPr>
          <p:cNvGrpSpPr/>
          <p:nvPr/>
        </p:nvGrpSpPr>
        <p:grpSpPr>
          <a:xfrm>
            <a:off x="3695499" y="2019839"/>
            <a:ext cx="2775531" cy="2977373"/>
            <a:chOff x="390559" y="2030543"/>
            <a:chExt cx="2775531" cy="2977373"/>
          </a:xfrm>
        </p:grpSpPr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xmlns="" id="{39147DF8-2C36-43BA-B41B-9D48889F49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30" t="2300" r="5157" b="476"/>
            <a:stretch/>
          </p:blipFill>
          <p:spPr>
            <a:xfrm>
              <a:off x="390559" y="2030543"/>
              <a:ext cx="2492850" cy="2733636"/>
            </a:xfrm>
            <a:prstGeom prst="rect">
              <a:avLst/>
            </a:prstGeom>
          </p:spPr>
        </p:pic>
        <p:sp>
          <p:nvSpPr>
            <p:cNvPr id="57" name="Zone de texte 2">
              <a:extLst>
                <a:ext uri="{FF2B5EF4-FFF2-40B4-BE49-F238E27FC236}">
                  <a16:creationId xmlns:a16="http://schemas.microsoft.com/office/drawing/2014/main" xmlns="" id="{34574A7E-45C4-4CCA-A61B-B3CDD61FB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101" y="4161412"/>
              <a:ext cx="606989" cy="846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softEdge rad="63500"/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endParaRPr lang="fr-FR" sz="4400" b="1" i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xmlns="" id="{C8B74344-3DA8-4F72-8B83-C4494B3D16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40" b="9774"/>
            <a:stretch/>
          </p:blipFill>
          <p:spPr>
            <a:xfrm>
              <a:off x="1401462" y="2482769"/>
              <a:ext cx="720266" cy="589796"/>
            </a:xfrm>
            <a:prstGeom prst="rect">
              <a:avLst/>
            </a:prstGeom>
          </p:spPr>
        </p:pic>
      </p:grpSp>
      <p:pic>
        <p:nvPicPr>
          <p:cNvPr id="25" name="Image 24">
            <a:extLst>
              <a:ext uri="{FF2B5EF4-FFF2-40B4-BE49-F238E27FC236}">
                <a16:creationId xmlns:a16="http://schemas.microsoft.com/office/drawing/2014/main" xmlns="" id="{ADD155C6-E28B-40EF-83AF-F7FBA9E3FA6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3103337" y="3176914"/>
            <a:ext cx="450182" cy="42980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Zone de texte 2">
            <a:extLst>
              <a:ext uri="{FF2B5EF4-FFF2-40B4-BE49-F238E27FC236}">
                <a16:creationId xmlns:a16="http://schemas.microsoft.com/office/drawing/2014/main" xmlns="" id="{C89FAF0C-2BEB-4723-8AA2-D1DCE9DA9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041" y="1020252"/>
            <a:ext cx="6755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</a:rPr>
              <a:t>DU LOCAL ET DU FAIT MAISON</a:t>
            </a:r>
            <a:endParaRPr lang="fr-FR" sz="2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1" name="Zone de texte 2">
            <a:extLst>
              <a:ext uri="{FF2B5EF4-FFF2-40B4-BE49-F238E27FC236}">
                <a16:creationId xmlns:a16="http://schemas.microsoft.com/office/drawing/2014/main" xmlns="" id="{A0B446E7-D031-4747-B3FE-034ABB78E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7843"/>
            <a:ext cx="675514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Bauhaus 93" panose="04030905020B02020C02" pitchFamily="82" charset="0"/>
                <a:ea typeface="Times New Roman" panose="02020603050405020304" pitchFamily="18" charset="0"/>
              </a:rPr>
              <a:t>SEMAINE DU GOÛT  2020</a:t>
            </a:r>
          </a:p>
          <a:p>
            <a:pPr algn="ctr">
              <a:spcAft>
                <a:spcPts val="0"/>
              </a:spcAft>
            </a:pPr>
            <a:endParaRPr lang="fr-FR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Zone de texte 2">
            <a:extLst>
              <a:ext uri="{FF2B5EF4-FFF2-40B4-BE49-F238E27FC236}">
                <a16:creationId xmlns:a16="http://schemas.microsoft.com/office/drawing/2014/main" xmlns="" id="{FA806B91-DB55-403B-8BCB-1184D8BE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24" y="7403884"/>
            <a:ext cx="311017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b="1" i="1" dirty="0">
                <a:latin typeface="Comic Sans MS" panose="030F0702030302020204" pitchFamily="66" charset="0"/>
              </a:rPr>
              <a:t>Carottes</a:t>
            </a:r>
            <a:r>
              <a:rPr lang="fr-FR" i="1" dirty="0"/>
              <a:t> </a:t>
            </a:r>
            <a:r>
              <a:rPr lang="fr-FR" b="1" i="1" dirty="0">
                <a:latin typeface="Comic Sans MS" panose="030F0702030302020204" pitchFamily="66" charset="0"/>
              </a:rPr>
              <a:t>râpées vinaigrette à l’orange</a:t>
            </a:r>
          </a:p>
          <a:p>
            <a:pPr algn="ctr"/>
            <a:endParaRPr lang="fr-FR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Poulet rôti mariné </a:t>
            </a:r>
          </a:p>
          <a:p>
            <a:pPr algn="ctr"/>
            <a:endParaRPr lang="fr-FR" sz="800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Fusilli </a:t>
            </a:r>
          </a:p>
          <a:p>
            <a:pPr algn="ctr"/>
            <a:endParaRPr lang="fr-FR" sz="800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Saint-nectaire</a:t>
            </a:r>
          </a:p>
          <a:p>
            <a:pPr algn="ctr"/>
            <a:r>
              <a:rPr lang="fr-FR" sz="800" b="1" i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 Mousse au chocolat </a:t>
            </a: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xmlns="" id="{653C6816-EACC-4D0D-8142-9AE64DA06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499" y="7560762"/>
            <a:ext cx="3110173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fr-FR" b="1" i="1" dirty="0">
                <a:latin typeface="Comic Sans MS" panose="030F0702030302020204" pitchFamily="66" charset="0"/>
              </a:rPr>
              <a:t>Œuf dur    mayonnaise  </a:t>
            </a:r>
          </a:p>
          <a:p>
            <a:pPr algn="ctr"/>
            <a:r>
              <a:rPr lang="fr-FR" sz="800" b="1" i="1" dirty="0"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Filet de lieu noir frais à la niçoise 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Riz </a:t>
            </a:r>
          </a:p>
          <a:p>
            <a:pPr algn="ctr"/>
            <a:r>
              <a:rPr lang="fr-FR" sz="1200" b="1" i="1" dirty="0"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Yaourt fermier sucré </a:t>
            </a:r>
          </a:p>
          <a:p>
            <a:pPr algn="ctr"/>
            <a:endParaRPr lang="fr-FR" sz="800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Raisin</a:t>
            </a:r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xmlns="" id="{2612F197-22D6-4AB8-B64F-B6200EFF8C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4719617" y="5328575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xmlns="" id="{6669F465-07C4-45FA-A2A0-B7FEC2CEDBF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4378683" y="6661272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xmlns="" id="{7C1334C7-D6FC-4EF4-8D87-F54EB2E1F65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4700176" y="5002378"/>
            <a:ext cx="450182" cy="38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Picture 32" descr="Résultat de recherche d'images pour &quot;aop&quot;">
            <a:extLst>
              <a:ext uri="{FF2B5EF4-FFF2-40B4-BE49-F238E27FC236}">
                <a16:creationId xmlns:a16="http://schemas.microsoft.com/office/drawing/2014/main" xmlns="" id="{FE66BB3D-F055-478B-9AF1-CDB07936DB2E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7" r="25478"/>
          <a:stretch/>
        </p:blipFill>
        <p:spPr bwMode="auto">
          <a:xfrm>
            <a:off x="2147426" y="6241975"/>
            <a:ext cx="450182" cy="429802"/>
          </a:xfrm>
          <a:prstGeom prst="rect">
            <a:avLst/>
          </a:prstGeom>
          <a:noFill/>
        </p:spPr>
      </p:pic>
      <p:pic>
        <p:nvPicPr>
          <p:cNvPr id="67" name="Image 1">
            <a:extLst>
              <a:ext uri="{FF2B5EF4-FFF2-40B4-BE49-F238E27FC236}">
                <a16:creationId xmlns:a16="http://schemas.microsoft.com/office/drawing/2014/main" xmlns="" id="{8B56F24D-A540-4B7B-A3F1-09A8772B7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9" y="7338937"/>
            <a:ext cx="397656" cy="3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xmlns="" id="{C7533B98-C489-47DC-90E5-3B60FF328C9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2901764" y="7647294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xmlns="" id="{B6583521-43CC-4675-BEB2-DC8808EB1DA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2782678" y="8238262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Picture 32" descr="Résultat de recherche d'images pour &quot;aop&quot;">
            <a:extLst>
              <a:ext uri="{FF2B5EF4-FFF2-40B4-BE49-F238E27FC236}">
                <a16:creationId xmlns:a16="http://schemas.microsoft.com/office/drawing/2014/main" xmlns="" id="{CE8331D6-21BA-451C-B142-2618334C05C1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7" r="25478"/>
          <a:stretch/>
        </p:blipFill>
        <p:spPr bwMode="auto">
          <a:xfrm>
            <a:off x="447532" y="8873311"/>
            <a:ext cx="450182" cy="429802"/>
          </a:xfrm>
          <a:prstGeom prst="rect">
            <a:avLst/>
          </a:prstGeom>
          <a:noFill/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xmlns="" id="{ADD8E8A2-2CF1-4C69-A168-DDD5E29E1EA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6402292" y="7445843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xmlns="" id="{E24A82FA-DAE7-42C1-8D06-B0E2E74A05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6191467" y="8258528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xmlns="" id="{DED9DFF4-B45A-46D5-8841-40AD371C8C93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364" y="8933344"/>
            <a:ext cx="349116" cy="406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Image 1">
            <a:extLst>
              <a:ext uri="{FF2B5EF4-FFF2-40B4-BE49-F238E27FC236}">
                <a16:creationId xmlns:a16="http://schemas.microsoft.com/office/drawing/2014/main" xmlns="" id="{FF7B7F6B-E8B1-4BEB-B3B7-8FBCD4163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542" y="8922340"/>
            <a:ext cx="397656" cy="3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Zone de texte 2">
            <a:extLst>
              <a:ext uri="{FF2B5EF4-FFF2-40B4-BE49-F238E27FC236}">
                <a16:creationId xmlns:a16="http://schemas.microsoft.com/office/drawing/2014/main" xmlns="" id="{3AE8643D-6B04-4003-95E1-EE5B1586D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010" y="6768243"/>
            <a:ext cx="129094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VENDREDI</a:t>
            </a:r>
          </a:p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16 OCTOBRE</a:t>
            </a:r>
          </a:p>
        </p:txBody>
      </p:sp>
      <p:sp>
        <p:nvSpPr>
          <p:cNvPr id="78" name="Zone de texte 2">
            <a:extLst>
              <a:ext uri="{FF2B5EF4-FFF2-40B4-BE49-F238E27FC236}">
                <a16:creationId xmlns:a16="http://schemas.microsoft.com/office/drawing/2014/main" xmlns="" id="{21543EC0-AE9A-4D6D-842B-D77FCA08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7790" y="1777118"/>
            <a:ext cx="129094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MARDI </a:t>
            </a:r>
          </a:p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13 OCTOBRE</a:t>
            </a:r>
          </a:p>
        </p:txBody>
      </p:sp>
      <p:sp>
        <p:nvSpPr>
          <p:cNvPr id="79" name="Zone de texte 2">
            <a:extLst>
              <a:ext uri="{FF2B5EF4-FFF2-40B4-BE49-F238E27FC236}">
                <a16:creationId xmlns:a16="http://schemas.microsoft.com/office/drawing/2014/main" xmlns="" id="{1AFCA440-8A1E-4259-A1A3-51767859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28" y="6736486"/>
            <a:ext cx="129094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JEUDI  </a:t>
            </a:r>
          </a:p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15 OCTOBRE</a:t>
            </a:r>
          </a:p>
        </p:txBody>
      </p:sp>
      <p:pic>
        <p:nvPicPr>
          <p:cNvPr id="1026" name="Image 2">
            <a:extLst>
              <a:ext uri="{FF2B5EF4-FFF2-40B4-BE49-F238E27FC236}">
                <a16:creationId xmlns:a16="http://schemas.microsoft.com/office/drawing/2014/main" xmlns="" id="{77C3067E-621F-446E-87B8-56D71C584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72"/>
          <a:stretch>
            <a:fillRect/>
          </a:stretch>
        </p:blipFill>
        <p:spPr bwMode="auto">
          <a:xfrm>
            <a:off x="2058782" y="10863035"/>
            <a:ext cx="2737463" cy="36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 1">
            <a:extLst>
              <a:ext uri="{FF2B5EF4-FFF2-40B4-BE49-F238E27FC236}">
                <a16:creationId xmlns:a16="http://schemas.microsoft.com/office/drawing/2014/main" xmlns="" id="{C85FAAC3-D9C1-4B9A-A8EC-494E49E86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04" y="8258528"/>
            <a:ext cx="397656" cy="3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xmlns="" id="{E08B6DBB-49B2-44E1-A03C-B544497F2FB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56" y="7428212"/>
            <a:ext cx="349116" cy="4060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B63C4DA0-60F2-439E-8A4B-857BB1E1DE60}"/>
              </a:ext>
            </a:extLst>
          </p:cNvPr>
          <p:cNvGrpSpPr/>
          <p:nvPr/>
        </p:nvGrpSpPr>
        <p:grpSpPr>
          <a:xfrm>
            <a:off x="390559" y="2030543"/>
            <a:ext cx="2775531" cy="2977373"/>
            <a:chOff x="390559" y="2030543"/>
            <a:chExt cx="2775531" cy="2977373"/>
          </a:xfrm>
        </p:grpSpPr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xmlns="" id="{B1A7CC1B-4543-4919-9C2E-449FDC1F45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30" t="2300" r="5157" b="476"/>
            <a:stretch/>
          </p:blipFill>
          <p:spPr>
            <a:xfrm>
              <a:off x="390559" y="2030543"/>
              <a:ext cx="2492850" cy="2733636"/>
            </a:xfrm>
            <a:prstGeom prst="rect">
              <a:avLst/>
            </a:prstGeom>
          </p:spPr>
        </p:pic>
        <p:sp>
          <p:nvSpPr>
            <p:cNvPr id="81" name="Zone de texte 2">
              <a:extLst>
                <a:ext uri="{FF2B5EF4-FFF2-40B4-BE49-F238E27FC236}">
                  <a16:creationId xmlns:a16="http://schemas.microsoft.com/office/drawing/2014/main" xmlns="" id="{99976116-9924-4C3F-BB7C-56E749D47B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9101" y="4161412"/>
              <a:ext cx="606989" cy="846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softEdge rad="63500"/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/>
              <a:endParaRPr lang="fr-FR" sz="4400" b="1" i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xmlns="" id="{1DCCC676-CFB0-44A2-A4DC-CAF177EC3E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340" b="9774"/>
            <a:stretch/>
          </p:blipFill>
          <p:spPr>
            <a:xfrm>
              <a:off x="1401462" y="2482769"/>
              <a:ext cx="720266" cy="589796"/>
            </a:xfrm>
            <a:prstGeom prst="rect">
              <a:avLst/>
            </a:prstGeom>
          </p:spPr>
        </p:pic>
      </p:grpSp>
      <p:sp>
        <p:nvSpPr>
          <p:cNvPr id="20" name="Zone de texte 2">
            <a:extLst>
              <a:ext uri="{FF2B5EF4-FFF2-40B4-BE49-F238E27FC236}">
                <a16:creationId xmlns:a16="http://schemas.microsoft.com/office/drawing/2014/main" xmlns="" id="{C005A5F4-8EB0-4868-B8EE-2F0FE45B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72" y="2275158"/>
            <a:ext cx="281799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Tarte au fromage</a:t>
            </a:r>
          </a:p>
          <a:p>
            <a:pPr algn="ctr">
              <a:spcAft>
                <a:spcPts val="0"/>
              </a:spcAft>
            </a:pPr>
            <a:endParaRPr lang="fr-FR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i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Bœuf aux carottes (pc)</a:t>
            </a:r>
          </a:p>
          <a:p>
            <a:pPr algn="ctr">
              <a:spcAft>
                <a:spcPts val="0"/>
              </a:spcAft>
            </a:pPr>
            <a:endParaRPr lang="fr-FR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b="1" i="1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Compote de pommes</a:t>
            </a:r>
            <a:endParaRPr lang="fr-FR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37" name="Zone de texte 2">
            <a:extLst>
              <a:ext uri="{FF2B5EF4-FFF2-40B4-BE49-F238E27FC236}">
                <a16:creationId xmlns:a16="http://schemas.microsoft.com/office/drawing/2014/main" xmlns="" id="{34A050AF-6430-438F-9FE5-1850C7A4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962" y="2274066"/>
            <a:ext cx="311017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b="1" i="1" dirty="0">
                <a:latin typeface="Comic Sans MS" panose="030F0702030302020204" pitchFamily="66" charset="0"/>
              </a:rPr>
              <a:t>Salade laitue vinaigrette balsamique 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Tartiflette végétarienne au reblochon (pc)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Flan pâtissier 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xmlns="" id="{A900E45A-C41D-4DD9-AAC2-CEA3CFFC72D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6189476" y="3421168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2" descr="Résultat de recherche d'images pour &quot;aop&quot;">
            <a:extLst>
              <a:ext uri="{FF2B5EF4-FFF2-40B4-BE49-F238E27FC236}">
                <a16:creationId xmlns:a16="http://schemas.microsoft.com/office/drawing/2014/main" xmlns="" id="{0BBF782D-3A3A-4BB8-A432-D4839A837E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7" r="25478"/>
          <a:stretch/>
        </p:blipFill>
        <p:spPr bwMode="auto">
          <a:xfrm>
            <a:off x="3796060" y="3385442"/>
            <a:ext cx="450182" cy="429802"/>
          </a:xfrm>
          <a:prstGeom prst="rect">
            <a:avLst/>
          </a:prstGeom>
          <a:noFill/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xmlns="" id="{75D4FC9C-39F3-4FC7-9353-38110112C2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6098928" y="3903221"/>
            <a:ext cx="450182" cy="429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xmlns="" id="{A4023905-1DCF-44E4-A42D-12D6ADFB98C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6119007" y="2605690"/>
            <a:ext cx="450182" cy="4298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97D03514-D736-4808-BF39-E22C204775BA}"/>
              </a:ext>
            </a:extLst>
          </p:cNvPr>
          <p:cNvGrpSpPr/>
          <p:nvPr/>
        </p:nvGrpSpPr>
        <p:grpSpPr>
          <a:xfrm>
            <a:off x="306537" y="3452851"/>
            <a:ext cx="1362321" cy="438306"/>
            <a:chOff x="560992" y="3765170"/>
            <a:chExt cx="1362321" cy="438306"/>
          </a:xfrm>
        </p:grpSpPr>
        <p:pic>
          <p:nvPicPr>
            <p:cNvPr id="22" name="Image 21" descr="Résultat de recherche d'images pour &quot;PRODUITS DE QUALITE DANS L'ASSIETTE&quot;">
              <a:extLst>
                <a:ext uri="{FF2B5EF4-FFF2-40B4-BE49-F238E27FC236}">
                  <a16:creationId xmlns:a16="http://schemas.microsoft.com/office/drawing/2014/main" xmlns="" id="{77B8BA4E-0620-4B92-9486-AE34E0806D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3766307"/>
              <a:ext cx="912353" cy="4371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22" descr="Entrecôtes Boeuf - VBF - Race selon Semaine - 1Kg - 3 ou 4 pièces e...">
              <a:hlinkClick r:id="rId11" tgtFrame="&quot;_blank&quot;"/>
              <a:extLst>
                <a:ext uri="{FF2B5EF4-FFF2-40B4-BE49-F238E27FC236}">
                  <a16:creationId xmlns:a16="http://schemas.microsoft.com/office/drawing/2014/main" xmlns="" id="{78F1CCAB-C313-4B45-8C9D-D16444F954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26" t="2543" r="16949" b="2825"/>
            <a:stretch/>
          </p:blipFill>
          <p:spPr bwMode="auto">
            <a:xfrm>
              <a:off x="1467620" y="3765170"/>
              <a:ext cx="455693" cy="43716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41" name="Zone de texte 2">
            <a:extLst>
              <a:ext uri="{FF2B5EF4-FFF2-40B4-BE49-F238E27FC236}">
                <a16:creationId xmlns:a16="http://schemas.microsoft.com/office/drawing/2014/main" xmlns="" id="{6DB4A93F-3FD7-4DCE-B1B7-0624E2AAB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560" y="5074619"/>
            <a:ext cx="311017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b="1" i="1" dirty="0">
                <a:latin typeface="Comic Sans MS" panose="030F0702030302020204" pitchFamily="66" charset="0"/>
              </a:rPr>
              <a:t>Concombre à la crème </a:t>
            </a:r>
          </a:p>
          <a:p>
            <a:pPr algn="ctr"/>
            <a:r>
              <a:rPr lang="fr-FR" sz="800" b="1" i="1" dirty="0">
                <a:latin typeface="Comic Sans MS" panose="030F0702030302020204" pitchFamily="66" charset="0"/>
              </a:rPr>
              <a:t> 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Gigot d’agneau au thym</a:t>
            </a:r>
          </a:p>
          <a:p>
            <a:pPr algn="ctr"/>
            <a:endParaRPr lang="fr-FR" sz="800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 Pommes au four</a:t>
            </a:r>
          </a:p>
          <a:p>
            <a:pPr algn="ctr"/>
            <a:r>
              <a:rPr lang="fr-FR" sz="1200" b="1" i="1" dirty="0">
                <a:latin typeface="Comic Sans MS" panose="030F0702030302020204" pitchFamily="66" charset="0"/>
              </a:rPr>
              <a:t> </a:t>
            </a:r>
            <a:endParaRPr lang="fr-FR" sz="1600" b="1" i="1" dirty="0">
              <a:latin typeface="Comic Sans MS" panose="030F0702030302020204" pitchFamily="66" charset="0"/>
            </a:endParaRP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Pont L’Evêque</a:t>
            </a:r>
          </a:p>
          <a:p>
            <a:pPr algn="ctr"/>
            <a:r>
              <a:rPr lang="fr-FR" sz="800" b="1" i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fr-FR" b="1" i="1" dirty="0">
                <a:latin typeface="Comic Sans MS" panose="030F0702030302020204" pitchFamily="66" charset="0"/>
              </a:rPr>
              <a:t>Gâteau aux noix 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7E112F18-5505-40D0-AB88-D86AE2E6000C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88" y="3941486"/>
            <a:ext cx="349116" cy="40604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Zone de texte 2">
            <a:extLst>
              <a:ext uri="{FF2B5EF4-FFF2-40B4-BE49-F238E27FC236}">
                <a16:creationId xmlns:a16="http://schemas.microsoft.com/office/drawing/2014/main" xmlns="" id="{1DD4F824-63A9-44C4-9EE7-D0D9CFA38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" y="1728367"/>
            <a:ext cx="129094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LUNDI </a:t>
            </a:r>
          </a:p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12 OCTOBRE</a:t>
            </a:r>
          </a:p>
        </p:txBody>
      </p:sp>
      <p:pic>
        <p:nvPicPr>
          <p:cNvPr id="63" name="Image 62">
            <a:extLst>
              <a:ext uri="{FF2B5EF4-FFF2-40B4-BE49-F238E27FC236}">
                <a16:creationId xmlns:a16="http://schemas.microsoft.com/office/drawing/2014/main" xmlns="" id="{BB0C0728-78E6-44F1-9987-7239BB7724A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4407992" y="5878147"/>
            <a:ext cx="450182" cy="42980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Zone de texte 2">
            <a:extLst>
              <a:ext uri="{FF2B5EF4-FFF2-40B4-BE49-F238E27FC236}">
                <a16:creationId xmlns:a16="http://schemas.microsoft.com/office/drawing/2014/main" xmlns="" id="{F878F9FC-DFE9-4A38-87ED-659D2EC5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687" y="4692422"/>
            <a:ext cx="1290940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softEdge rad="63500"/>
          </a:effectLst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MERCREDI </a:t>
            </a:r>
          </a:p>
          <a:p>
            <a:pPr algn="ctr"/>
            <a:r>
              <a:rPr lang="fr-FR" sz="1200" b="1" i="1" dirty="0">
                <a:solidFill>
                  <a:schemeClr val="bg1"/>
                </a:solidFill>
                <a:latin typeface="Comic Sans MS" panose="030F0702030302020204" pitchFamily="66" charset="0"/>
              </a:rPr>
              <a:t>14 OCTOBRE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5DF1248-FC6F-4CF8-AB7F-EE0BA0362801}"/>
              </a:ext>
            </a:extLst>
          </p:cNvPr>
          <p:cNvSpPr txBox="1"/>
          <p:nvPr/>
        </p:nvSpPr>
        <p:spPr>
          <a:xfrm>
            <a:off x="107420" y="9882416"/>
            <a:ext cx="6698252" cy="943227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08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96" name="Image 95">
            <a:extLst>
              <a:ext uri="{FF2B5EF4-FFF2-40B4-BE49-F238E27FC236}">
                <a16:creationId xmlns:a16="http://schemas.microsoft.com/office/drawing/2014/main" xmlns="" id="{B85EFE06-F1AB-4AB8-A5A5-02A7D34E81B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329" y="9915570"/>
            <a:ext cx="325414" cy="343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Image 96">
            <a:extLst>
              <a:ext uri="{FF2B5EF4-FFF2-40B4-BE49-F238E27FC236}">
                <a16:creationId xmlns:a16="http://schemas.microsoft.com/office/drawing/2014/main" xmlns="" id="{BFA33BDD-070E-4492-9D26-8887C69C7E4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6" t="7396"/>
          <a:stretch>
            <a:fillRect/>
          </a:stretch>
        </p:blipFill>
        <p:spPr bwMode="auto">
          <a:xfrm>
            <a:off x="1966329" y="10388347"/>
            <a:ext cx="450182" cy="4298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Groupe 97">
            <a:extLst>
              <a:ext uri="{FF2B5EF4-FFF2-40B4-BE49-F238E27FC236}">
                <a16:creationId xmlns:a16="http://schemas.microsoft.com/office/drawing/2014/main" xmlns="" id="{0C76B948-270E-48A8-8D7D-33304D07271C}"/>
              </a:ext>
            </a:extLst>
          </p:cNvPr>
          <p:cNvGrpSpPr/>
          <p:nvPr/>
        </p:nvGrpSpPr>
        <p:grpSpPr>
          <a:xfrm>
            <a:off x="4165564" y="10076909"/>
            <a:ext cx="1069223" cy="429802"/>
            <a:chOff x="560992" y="3765170"/>
            <a:chExt cx="1362321" cy="438306"/>
          </a:xfrm>
        </p:grpSpPr>
        <p:pic>
          <p:nvPicPr>
            <p:cNvPr id="99" name="Image 98" descr="Résultat de recherche d'images pour &quot;PRODUITS DE QUALITE DANS L'ASSIETTE&quot;">
              <a:extLst>
                <a:ext uri="{FF2B5EF4-FFF2-40B4-BE49-F238E27FC236}">
                  <a16:creationId xmlns:a16="http://schemas.microsoft.com/office/drawing/2014/main" xmlns="" id="{F27C0FD1-8087-4D62-9100-892B790C0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3766307"/>
              <a:ext cx="912353" cy="4371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Image 99" descr="Entrecôtes Boeuf - VBF - Race selon Semaine - 1Kg - 3 ou 4 pièces e...">
              <a:hlinkClick r:id="rId11" tgtFrame="&quot;_blank&quot;"/>
              <a:extLst>
                <a:ext uri="{FF2B5EF4-FFF2-40B4-BE49-F238E27FC236}">
                  <a16:creationId xmlns:a16="http://schemas.microsoft.com/office/drawing/2014/main" xmlns="" id="{D141F13D-B5E0-4540-8B88-400426F55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26" t="2543" r="16949" b="2825"/>
            <a:stretch/>
          </p:blipFill>
          <p:spPr bwMode="auto">
            <a:xfrm>
              <a:off x="1467620" y="3765170"/>
              <a:ext cx="455693" cy="43716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01" name="Image 1">
            <a:extLst>
              <a:ext uri="{FF2B5EF4-FFF2-40B4-BE49-F238E27FC236}">
                <a16:creationId xmlns:a16="http://schemas.microsoft.com/office/drawing/2014/main" xmlns="" id="{C603DC3C-B4C4-4C32-A537-E97600538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5" y="9894182"/>
            <a:ext cx="397656" cy="3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32" descr="Résultat de recherche d'images pour &quot;aop&quot;">
            <a:extLst>
              <a:ext uri="{FF2B5EF4-FFF2-40B4-BE49-F238E27FC236}">
                <a16:creationId xmlns:a16="http://schemas.microsoft.com/office/drawing/2014/main" xmlns="" id="{685D5C65-FB4E-47D7-B60D-F9D5A81BA13C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67" r="25478"/>
          <a:stretch/>
        </p:blipFill>
        <p:spPr bwMode="auto">
          <a:xfrm>
            <a:off x="158725" y="10388347"/>
            <a:ext cx="450182" cy="429802"/>
          </a:xfrm>
          <a:prstGeom prst="rect">
            <a:avLst/>
          </a:prstGeom>
          <a:noFill/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F7EAA9A-5BB8-48F2-9B94-2220416F6123}"/>
              </a:ext>
            </a:extLst>
          </p:cNvPr>
          <p:cNvSpPr txBox="1"/>
          <p:nvPr/>
        </p:nvSpPr>
        <p:spPr>
          <a:xfrm>
            <a:off x="479413" y="10007101"/>
            <a:ext cx="157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PRODUIT LOCAL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xmlns="" id="{D51E60A3-2FB6-4BF7-9D4B-E072D21A2E1B}"/>
              </a:ext>
            </a:extLst>
          </p:cNvPr>
          <p:cNvSpPr txBox="1"/>
          <p:nvPr/>
        </p:nvSpPr>
        <p:spPr>
          <a:xfrm>
            <a:off x="596167" y="10538410"/>
            <a:ext cx="157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FROMAGE AOP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xmlns="" id="{357B04CB-C951-4037-9CA3-853CC0DE872B}"/>
              </a:ext>
            </a:extLst>
          </p:cNvPr>
          <p:cNvSpPr txBox="1"/>
          <p:nvPr/>
        </p:nvSpPr>
        <p:spPr>
          <a:xfrm>
            <a:off x="2145007" y="9996960"/>
            <a:ext cx="157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PRODUIT BIO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xmlns="" id="{D346ECA5-F189-46F7-8E2A-1DC2F49C675A}"/>
              </a:ext>
            </a:extLst>
          </p:cNvPr>
          <p:cNvSpPr txBox="1"/>
          <p:nvPr/>
        </p:nvSpPr>
        <p:spPr>
          <a:xfrm>
            <a:off x="2276981" y="10515667"/>
            <a:ext cx="2164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Comic Sans MS" panose="030F0702030302020204" pitchFamily="66" charset="0"/>
              </a:rPr>
              <a:t>PRODUIT FAIT MAISON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xmlns="" id="{2D211649-870D-4783-BF20-B707E3275BBA}"/>
              </a:ext>
            </a:extLst>
          </p:cNvPr>
          <p:cNvSpPr txBox="1"/>
          <p:nvPr/>
        </p:nvSpPr>
        <p:spPr>
          <a:xfrm>
            <a:off x="5180199" y="9867963"/>
            <a:ext cx="15021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BŒUF CHAROLAIS VIANDE BOVINE FRANCAISE </a:t>
            </a:r>
          </a:p>
        </p:txBody>
      </p:sp>
    </p:spTree>
    <p:extLst>
      <p:ext uri="{BB962C8B-B14F-4D97-AF65-F5344CB8AC3E}">
        <p14:creationId xmlns:p14="http://schemas.microsoft.com/office/powerpoint/2010/main" val="6070465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74</Words>
  <Application>Microsoft Office PowerPoint</Application>
  <PresentationFormat>Grand écran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Bauhaus 93</vt:lpstr>
      <vt:lpstr>Calibri</vt:lpstr>
      <vt:lpstr>Calibri Light</vt:lpstr>
      <vt:lpstr>Comic Sans MS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Zeineb Pesnaux</dc:creator>
  <cp:lastModifiedBy>Pascal GILLES</cp:lastModifiedBy>
  <cp:revision>46</cp:revision>
  <cp:lastPrinted>2020-08-25T16:00:04Z</cp:lastPrinted>
  <dcterms:created xsi:type="dcterms:W3CDTF">2020-07-15T07:24:10Z</dcterms:created>
  <dcterms:modified xsi:type="dcterms:W3CDTF">2020-09-10T12:22:52Z</dcterms:modified>
</cp:coreProperties>
</file>